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167A2D-8C1F-44DA-891F-3796043B1874}">
  <a:tblStyle styleId="{FA167A2D-8C1F-44DA-891F-3796043B1874}" styleName="Table_0">
    <a:wholeTbl>
      <a:tcTxStyle>
        <a:font>
          <a:latin typeface="Arial"/>
          <a:ea typeface="Arial"/>
          <a:cs typeface="Arial"/>
        </a:font>
        <a:srgbClr val="1A9988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1c8df9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61c8df9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1c8df9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61c8df9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1f5dd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1f5dd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1c8df9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61c8df9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d223305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5d223305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1c8df9e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61c8df9e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d22330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5d22330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d223305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d223305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d223305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d223305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d223305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5d223305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d2d62d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d2d62d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cf291f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cf291f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bac5cb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bac5cb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ce64c1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ce64c1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bac5cb4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bac5cb4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1c8df9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61c8df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1" y="1191255"/>
            <a:ext cx="745763" cy="45826"/>
            <a:chOff x="4580560" y="2589003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i="0" sz="4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b="1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830391" y="4169130"/>
            <a:ext cx="745763" cy="45826"/>
            <a:chOff x="4580560" y="2589003"/>
            <a:chExt cx="1064464" cy="25200"/>
          </a:xfrm>
        </p:grpSpPr>
        <p:sp>
          <p:nvSpPr>
            <p:cNvPr id="77" name="Google Shape;77;p12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12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sz="8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sz="8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sz="8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sz="8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sz="8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sz="8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sz="8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sz="8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729450" y="2272887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4"/>
          <p:cNvGrpSpPr/>
          <p:nvPr/>
        </p:nvGrpSpPr>
        <p:grpSpPr>
          <a:xfrm>
            <a:off x="830391" y="1191255"/>
            <a:ext cx="745763" cy="45826"/>
            <a:chOff x="4580560" y="2589003"/>
            <a:chExt cx="1064464" cy="25200"/>
          </a:xfrm>
        </p:grpSpPr>
        <p:sp>
          <p:nvSpPr>
            <p:cNvPr id="22" name="Google Shape;22;p4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830391" y="1191255"/>
            <a:ext cx="745763" cy="45826"/>
            <a:chOff x="4580560" y="2589003"/>
            <a:chExt cx="1064464" cy="25200"/>
          </a:xfrm>
        </p:grpSpPr>
        <p:sp>
          <p:nvSpPr>
            <p:cNvPr id="28" name="Google Shape;28;p5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6"/>
          <p:cNvGrpSpPr/>
          <p:nvPr/>
        </p:nvGrpSpPr>
        <p:grpSpPr>
          <a:xfrm>
            <a:off x="830391" y="1191255"/>
            <a:ext cx="745763" cy="45826"/>
            <a:chOff x="4580560" y="2589003"/>
            <a:chExt cx="1064464" cy="25200"/>
          </a:xfrm>
        </p:grpSpPr>
        <p:sp>
          <p:nvSpPr>
            <p:cNvPr id="35" name="Google Shape;35;p6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7"/>
          <p:cNvGrpSpPr/>
          <p:nvPr/>
        </p:nvGrpSpPr>
        <p:grpSpPr>
          <a:xfrm>
            <a:off x="830391" y="1191255"/>
            <a:ext cx="745763" cy="45826"/>
            <a:chOff x="4580560" y="2589003"/>
            <a:chExt cx="1064464" cy="25200"/>
          </a:xfrm>
        </p:grpSpPr>
        <p:sp>
          <p:nvSpPr>
            <p:cNvPr id="43" name="Google Shape;43;p7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7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643603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830391" y="1191255"/>
            <a:ext cx="745763" cy="45826"/>
            <a:chOff x="4580560" y="2589003"/>
            <a:chExt cx="1064464" cy="25200"/>
          </a:xfrm>
        </p:grpSpPr>
        <p:sp>
          <p:nvSpPr>
            <p:cNvPr id="52" name="Google Shape;52;p8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9"/>
          <p:cNvGrpSpPr/>
          <p:nvPr/>
        </p:nvGrpSpPr>
        <p:grpSpPr>
          <a:xfrm>
            <a:off x="830391" y="4169130"/>
            <a:ext cx="745763" cy="45826"/>
            <a:chOff x="4580560" y="2589003"/>
            <a:chExt cx="1064464" cy="25200"/>
          </a:xfrm>
        </p:grpSpPr>
        <p:sp>
          <p:nvSpPr>
            <p:cNvPr id="59" name="Google Shape;59;p9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9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10"/>
          <p:cNvGrpSpPr/>
          <p:nvPr/>
        </p:nvGrpSpPr>
        <p:grpSpPr>
          <a:xfrm>
            <a:off x="830391" y="1191255"/>
            <a:ext cx="745763" cy="45826"/>
            <a:chOff x="4580560" y="2589003"/>
            <a:chExt cx="1064464" cy="25200"/>
          </a:xfrm>
        </p:grpSpPr>
        <p:sp>
          <p:nvSpPr>
            <p:cNvPr id="66" name="Google Shape;66;p10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1.jp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8.jpg"/><Relationship Id="rId6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-alpxL8-QERCro66N5hL-VPk2hy38Tni/view" TargetMode="External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-dB7GYHhRHgjGnL06JdgOU21JyBNFk2y/view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aleway"/>
              <a:buNone/>
            </a:pPr>
            <a:r>
              <a:rPr b="1" i="0" lang="en-GB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ARM Design Challenge 2017</a:t>
            </a:r>
            <a:endParaRPr/>
          </a:p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</a:pPr>
            <a:r>
              <a:rPr b="0" i="1" lang="en-GB" sz="18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Next-Generation-Automobile-Technologies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105250"/>
            <a:ext cx="76881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None/>
            </a:pPr>
            <a:r>
              <a:rPr b="0" i="0" lang="en-GB" sz="2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0" i="0" lang="en-GB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Niket Shah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Shreyash Palande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Ankesh Patil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None/>
            </a:pPr>
            <a:r>
              <a:rPr b="0" i="0" lang="en-GB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4. Sameep Pote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ctrTitle"/>
          </p:nvPr>
        </p:nvSpPr>
        <p:spPr>
          <a:xfrm>
            <a:off x="883050" y="-78925"/>
            <a:ext cx="73779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Design and Engineering Details</a:t>
            </a:r>
            <a:endParaRPr/>
          </a:p>
        </p:txBody>
      </p:sp>
      <p:sp>
        <p:nvSpPr>
          <p:cNvPr id="160" name="Google Shape;160;p22"/>
          <p:cNvSpPr txBox="1"/>
          <p:nvPr>
            <p:ph idx="1" type="subTitle"/>
          </p:nvPr>
        </p:nvSpPr>
        <p:spPr>
          <a:xfrm>
            <a:off x="285450" y="733000"/>
            <a:ext cx="85731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-"/>
            </a:pPr>
            <a:r>
              <a:rPr lang="en-GB" sz="2400"/>
              <a:t> Line Graph Detection Interface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OpenCV in Python is used for Image Processing</a:t>
            </a:r>
            <a:endParaRPr sz="2400"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25" y="1467024"/>
            <a:ext cx="1791500" cy="20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125" y="1467025"/>
            <a:ext cx="2793775" cy="21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0" r="0" t="7089"/>
          <a:stretch/>
        </p:blipFill>
        <p:spPr>
          <a:xfrm>
            <a:off x="6398925" y="1467025"/>
            <a:ext cx="2336525" cy="1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3850" y="2251613"/>
            <a:ext cx="1091275" cy="5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050" y="2271288"/>
            <a:ext cx="1091275" cy="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ctrTitle"/>
          </p:nvPr>
        </p:nvSpPr>
        <p:spPr>
          <a:xfrm>
            <a:off x="883050" y="-78925"/>
            <a:ext cx="73779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Design and Engineering Details</a:t>
            </a:r>
            <a:endParaRPr/>
          </a:p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285450" y="428200"/>
            <a:ext cx="85731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-"/>
            </a:pPr>
            <a:r>
              <a:rPr lang="en-GB" sz="2400"/>
              <a:t> Line Graph Verification of all codes: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</a:t>
            </a:r>
            <a:endParaRPr sz="240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00" y="994625"/>
            <a:ext cx="6000750" cy="39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504825"/>
            <a:ext cx="4032475" cy="181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66776"/>
            <a:ext cx="3956284" cy="222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275" y="2766772"/>
            <a:ext cx="3956274" cy="222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275" y="504825"/>
            <a:ext cx="4032474" cy="181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50" y="-39800"/>
            <a:ext cx="8506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Line Graph Verification of all codes:</a:t>
            </a:r>
            <a:endParaRPr b="1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ctrTitle"/>
          </p:nvPr>
        </p:nvSpPr>
        <p:spPr>
          <a:xfrm>
            <a:off x="883050" y="-78925"/>
            <a:ext cx="73779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Design and Engineering Details</a:t>
            </a:r>
            <a:endParaRPr/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285450" y="733000"/>
            <a:ext cx="85731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-"/>
            </a:pPr>
            <a:r>
              <a:rPr lang="en-GB" sz="2400"/>
              <a:t> Steering Motor Interface Verification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</a:t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Using Gyroscope connected on the steering, we can get the </a:t>
            </a:r>
            <a:endParaRPr sz="18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exact rotation of the front wheel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Get the error from the desired value and correct it using PID algorithm</a:t>
            </a:r>
            <a:endParaRPr sz="1800"/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5097" l="12115" r="10172" t="4527"/>
          <a:stretch/>
        </p:blipFill>
        <p:spPr>
          <a:xfrm>
            <a:off x="883050" y="1333675"/>
            <a:ext cx="1884776" cy="21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883054" y="3465200"/>
            <a:ext cx="2044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Stepper Motor Driver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90" name="Google Shape;190;p25"/>
          <p:cNvCxnSpPr/>
          <p:nvPr/>
        </p:nvCxnSpPr>
        <p:spPr>
          <a:xfrm rot="10800000">
            <a:off x="2767700" y="2064875"/>
            <a:ext cx="1723800" cy="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5"/>
          <p:cNvCxnSpPr/>
          <p:nvPr/>
        </p:nvCxnSpPr>
        <p:spPr>
          <a:xfrm rot="10800000">
            <a:off x="2767850" y="1903175"/>
            <a:ext cx="1747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5"/>
          <p:cNvCxnSpPr/>
          <p:nvPr/>
        </p:nvCxnSpPr>
        <p:spPr>
          <a:xfrm rot="10800000">
            <a:off x="2767700" y="2938825"/>
            <a:ext cx="177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5"/>
          <p:cNvCxnSpPr/>
          <p:nvPr/>
        </p:nvCxnSpPr>
        <p:spPr>
          <a:xfrm rot="10800000">
            <a:off x="2767700" y="3186025"/>
            <a:ext cx="1723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5"/>
          <p:cNvSpPr txBox="1"/>
          <p:nvPr/>
        </p:nvSpPr>
        <p:spPr>
          <a:xfrm>
            <a:off x="2927250" y="2542900"/>
            <a:ext cx="1279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Supply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2840275" y="1560350"/>
            <a:ext cx="1062600" cy="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Direction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2927250" y="2077975"/>
            <a:ext cx="22524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Pulse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2767850" y="3147713"/>
            <a:ext cx="2044200" cy="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Stepper Coil wires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4">
            <a:alphaModFix/>
          </a:blip>
          <a:srcRect b="0" l="0" r="0" t="7089"/>
          <a:stretch/>
        </p:blipFill>
        <p:spPr>
          <a:xfrm>
            <a:off x="4587825" y="1539200"/>
            <a:ext cx="2336525" cy="17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ctrTitle"/>
          </p:nvPr>
        </p:nvSpPr>
        <p:spPr>
          <a:xfrm>
            <a:off x="883050" y="-78925"/>
            <a:ext cx="73779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Design and Engineering Details</a:t>
            </a:r>
            <a:endParaRPr/>
          </a:p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285450" y="733000"/>
            <a:ext cx="85731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-"/>
            </a:pPr>
            <a:r>
              <a:rPr lang="en-GB" sz="2400"/>
              <a:t>Speed Limit Setting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Zener diode is connected parallel to the supply to  regulate the voltage so the speed doesn’t go above a threshold. 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75" y="2936713"/>
            <a:ext cx="26384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ctrTitle"/>
          </p:nvPr>
        </p:nvSpPr>
        <p:spPr>
          <a:xfrm>
            <a:off x="883050" y="-78925"/>
            <a:ext cx="73779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Design and Engineering Details</a:t>
            </a:r>
            <a:endParaRPr/>
          </a:p>
        </p:txBody>
      </p:sp>
      <p:sp>
        <p:nvSpPr>
          <p:cNvPr id="211" name="Google Shape;211;p27"/>
          <p:cNvSpPr txBox="1"/>
          <p:nvPr>
            <p:ph idx="1" type="subTitle"/>
          </p:nvPr>
        </p:nvSpPr>
        <p:spPr>
          <a:xfrm>
            <a:off x="285450" y="733000"/>
            <a:ext cx="85731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 Speed Control Algorithm:</a:t>
            </a:r>
            <a:endParaRPr sz="2400"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 </a:t>
            </a:r>
            <a:endParaRPr sz="2400"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 			</a:t>
            </a:r>
            <a:endParaRPr sz="2400"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                   </a:t>
            </a:r>
            <a:endParaRPr sz="2400"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Zener diode is connected parallel to the supply to  regulate the voltage so the speed doesn’t go above a threshold.  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</a:t>
            </a:r>
            <a:endParaRPr sz="2400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16" y="1721579"/>
            <a:ext cx="5761575" cy="17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ctrTitle"/>
          </p:nvPr>
        </p:nvSpPr>
        <p:spPr>
          <a:xfrm>
            <a:off x="883050" y="-78925"/>
            <a:ext cx="73779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Design and Engineering Details</a:t>
            </a:r>
            <a:endParaRPr/>
          </a:p>
        </p:txBody>
      </p:sp>
      <p:sp>
        <p:nvSpPr>
          <p:cNvPr id="218" name="Google Shape;218;p28"/>
          <p:cNvSpPr txBox="1"/>
          <p:nvPr>
            <p:ph idx="1" type="subTitle"/>
          </p:nvPr>
        </p:nvSpPr>
        <p:spPr>
          <a:xfrm>
            <a:off x="285450" y="733000"/>
            <a:ext cx="85731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 Lane Control Algorithm:</a:t>
            </a:r>
            <a:endParaRPr sz="2400"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 </a:t>
            </a:r>
            <a:endParaRPr sz="2400"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 			</a:t>
            </a:r>
            <a:endParaRPr sz="2400"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                   </a:t>
            </a:r>
            <a:endParaRPr sz="2400"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</a:t>
            </a:r>
            <a:endParaRPr sz="2400"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89" y="1542925"/>
            <a:ext cx="8107424" cy="25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/>
        </p:nvSpPr>
        <p:spPr>
          <a:xfrm>
            <a:off x="2495400" y="0"/>
            <a:ext cx="4326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Hardware Design</a:t>
            </a:r>
            <a:endParaRPr sz="3000"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825" y="707475"/>
            <a:ext cx="3807374" cy="197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00" y="707475"/>
            <a:ext cx="3807374" cy="20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00" y="2821475"/>
            <a:ext cx="3807374" cy="20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6">
            <a:alphaModFix/>
          </a:blip>
          <a:srcRect b="0" l="0" r="35802" t="0"/>
          <a:stretch/>
        </p:blipFill>
        <p:spPr>
          <a:xfrm>
            <a:off x="5055825" y="2752525"/>
            <a:ext cx="3807374" cy="21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/>
        </p:nvSpPr>
        <p:spPr>
          <a:xfrm>
            <a:off x="2495400" y="0"/>
            <a:ext cx="4326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Software</a:t>
            </a:r>
            <a:r>
              <a:rPr lang="en-GB" sz="3000"/>
              <a:t> Design</a:t>
            </a:r>
            <a:endParaRPr sz="3000"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825" y="803025"/>
            <a:ext cx="6613012" cy="39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ctrTitle"/>
          </p:nvPr>
        </p:nvSpPr>
        <p:spPr>
          <a:xfrm>
            <a:off x="311700" y="433475"/>
            <a:ext cx="8520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Learnings from the participation in challenge</a:t>
            </a:r>
            <a:endParaRPr/>
          </a:p>
        </p:txBody>
      </p:sp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311700" y="1425675"/>
            <a:ext cx="8520600" cy="3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Image Processing algorithms</a:t>
            </a:r>
            <a:endParaRPr sz="2400"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Interfacing of several devices on FRDM board</a:t>
            </a:r>
            <a:endParaRPr sz="2400"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Communication between two devices</a:t>
            </a:r>
            <a:endParaRPr sz="2400"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Building different mechanisms for an autonomous vehicle</a:t>
            </a:r>
            <a:endParaRPr sz="2400"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Considering parameters for making a vehicle autonomous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311700" y="433475"/>
            <a:ext cx="8520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Goal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311700" y="1425675"/>
            <a:ext cx="8520600" cy="3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None/>
            </a:pPr>
            <a:r>
              <a:rPr b="0" i="0" lang="en-GB" sz="2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Build an Autonomous vehicle based on the given TVS Automotive &amp; ARM Cortex M4 platforms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None/>
            </a:pPr>
            <a:r>
              <a:rPr b="0" i="0" lang="en-GB" sz="2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several advantages of an autonomous vehicle includes reduction in traffic, accidents,</a:t>
            </a:r>
            <a:r>
              <a:rPr b="0" i="0" lang="en-GB" sz="2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increased fuel efficiency </a:t>
            </a:r>
            <a:r>
              <a:rPr lang="en-GB" sz="2400"/>
              <a:t>as well as reduction in the air pollution caused due to standard engine powered vehicles</a:t>
            </a:r>
            <a:r>
              <a:rPr b="0" i="0" lang="en-GB" sz="2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2" title="Mechanis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 title="ML Work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1958100" y="1861350"/>
            <a:ext cx="57423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aleway"/>
              <a:buNone/>
            </a:pPr>
            <a:r>
              <a:rPr b="1" i="0" lang="en-GB" sz="3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THANK YOU!!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384875" y="58325"/>
            <a:ext cx="6717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Block Diagram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300" y="688925"/>
            <a:ext cx="7343483" cy="44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384875" y="209950"/>
            <a:ext cx="6717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Schedule of the Work</a:t>
            </a:r>
            <a:r>
              <a:rPr b="1" i="0" lang="en-GB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graphicFrame>
        <p:nvGraphicFramePr>
          <p:cNvPr id="105" name="Google Shape;105;p16"/>
          <p:cNvGraphicFramePr/>
          <p:nvPr/>
        </p:nvGraphicFramePr>
        <p:xfrm>
          <a:off x="952500" y="115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{FA167A2D-8C1F-44DA-891F-3796043B1874}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GB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GB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December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Interfacing traction</a:t>
                      </a: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motor driver</a:t>
                      </a:r>
                      <a:r>
                        <a:rPr lang="en-GB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Stepper motor(for steering)</a:t>
                      </a:r>
                      <a:r>
                        <a:rPr lang="en-GB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 FRDM master and Camera with </a:t>
                      </a: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laptop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January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Implementing various image processing algorithms on laptop and tasks on FRDM board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February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Establish communication between master and slave and generate various control signals depending upon the data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March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Integrating all the modules and testing the system for various conditions</a:t>
                      </a:r>
                      <a:endParaRPr/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708475" y="906850"/>
            <a:ext cx="80907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Design and Engineering Details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150" y="0"/>
            <a:ext cx="9144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 Traction Motor Interface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400" y="1147888"/>
            <a:ext cx="3222975" cy="2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285450" y="1271450"/>
            <a:ext cx="5250900" cy="29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-"/>
            </a:pPr>
            <a:r>
              <a:rPr lang="en-GB" sz="2400"/>
              <a:t>The speed of the traction motor is controlled via Pulse width modulation (PWM)</a:t>
            </a:r>
            <a:endParaRPr sz="2400"/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-"/>
            </a:pPr>
            <a:r>
              <a:rPr lang="en-GB" sz="2400"/>
              <a:t>Changing the ON time and OFF </a:t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       Time of the pulse the averaged DC </a:t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        Voltage is varied </a:t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ctrTitle"/>
          </p:nvPr>
        </p:nvSpPr>
        <p:spPr>
          <a:xfrm>
            <a:off x="729625" y="5273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000">
                <a:solidFill>
                  <a:srgbClr val="424456"/>
                </a:solidFill>
                <a:latin typeface="Georgia"/>
                <a:ea typeface="Georgia"/>
                <a:cs typeface="Georgia"/>
                <a:sym typeface="Georgia"/>
              </a:rPr>
              <a:t>Pictures of the Waveform :</a:t>
            </a:r>
            <a:endParaRPr/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729625" y="1330325"/>
            <a:ext cx="42789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67AFBD"/>
                </a:solidFill>
              </a:rPr>
              <a:t>•</a:t>
            </a:r>
            <a:r>
              <a:rPr lang="en-GB" sz="2200">
                <a:solidFill>
                  <a:srgbClr val="000000"/>
                </a:solidFill>
              </a:rPr>
              <a:t>The motor is on for most of the time and only off a short while, so the speed is near maximum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67AFBD"/>
                </a:solidFill>
              </a:rPr>
              <a:t>•</a:t>
            </a:r>
            <a:r>
              <a:rPr lang="en-GB" sz="2200">
                <a:solidFill>
                  <a:srgbClr val="000000"/>
                </a:solidFill>
              </a:rPr>
              <a:t>The switch is on 50% and off 50%.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67AFBD"/>
                </a:solidFill>
              </a:rPr>
              <a:t>•</a:t>
            </a:r>
            <a:r>
              <a:rPr lang="en-GB" sz="2200">
                <a:solidFill>
                  <a:srgbClr val="000000"/>
                </a:solidFill>
              </a:rPr>
              <a:t>The motor will only rotate slowly.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326" y="1401575"/>
            <a:ext cx="2753425" cy="32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14175" y="14175"/>
            <a:ext cx="87993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Traction Motor Interface</a:t>
            </a:r>
            <a:endParaRPr b="1" sz="2400"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7089"/>
          <a:stretch/>
        </p:blipFill>
        <p:spPr>
          <a:xfrm>
            <a:off x="3677600" y="1593138"/>
            <a:ext cx="1788800" cy="11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23121" l="0" r="0" t="16382"/>
          <a:stretch/>
        </p:blipFill>
        <p:spPr>
          <a:xfrm>
            <a:off x="6528650" y="1687538"/>
            <a:ext cx="2143054" cy="97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5">
            <a:alphaModFix/>
          </a:blip>
          <a:srcRect b="0" l="34233" r="5886" t="0"/>
          <a:stretch/>
        </p:blipFill>
        <p:spPr>
          <a:xfrm rot="5400000">
            <a:off x="1346400" y="1118338"/>
            <a:ext cx="947989" cy="2110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>
            <a:endCxn id="132" idx="1"/>
          </p:cNvCxnSpPr>
          <p:nvPr/>
        </p:nvCxnSpPr>
        <p:spPr>
          <a:xfrm flipH="1">
            <a:off x="1820395" y="1160019"/>
            <a:ext cx="7500" cy="5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0"/>
          <p:cNvSpPr txBox="1"/>
          <p:nvPr/>
        </p:nvSpPr>
        <p:spPr>
          <a:xfrm>
            <a:off x="1450625" y="585975"/>
            <a:ext cx="977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Supply battery</a:t>
            </a:r>
            <a:endParaRPr/>
          </a:p>
        </p:txBody>
      </p:sp>
      <p:cxnSp>
        <p:nvCxnSpPr>
          <p:cNvPr id="135" name="Google Shape;135;p20"/>
          <p:cNvCxnSpPr>
            <a:stCxn id="132" idx="0"/>
            <a:endCxn id="130" idx="1"/>
          </p:cNvCxnSpPr>
          <p:nvPr/>
        </p:nvCxnSpPr>
        <p:spPr>
          <a:xfrm>
            <a:off x="2875771" y="2173714"/>
            <a:ext cx="80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0"/>
          <p:cNvSpPr txBox="1"/>
          <p:nvPr/>
        </p:nvSpPr>
        <p:spPr>
          <a:xfrm>
            <a:off x="750975" y="2580400"/>
            <a:ext cx="20403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DC-DC Converter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3684050" y="2679600"/>
            <a:ext cx="16296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FRDM K64F</a:t>
            </a:r>
            <a:endParaRPr/>
          </a:p>
        </p:txBody>
      </p:sp>
      <p:cxnSp>
        <p:nvCxnSpPr>
          <p:cNvPr id="138" name="Google Shape;138;p20"/>
          <p:cNvCxnSpPr>
            <a:stCxn id="130" idx="3"/>
            <a:endCxn id="131" idx="1"/>
          </p:cNvCxnSpPr>
          <p:nvPr/>
        </p:nvCxnSpPr>
        <p:spPr>
          <a:xfrm>
            <a:off x="5466400" y="2173700"/>
            <a:ext cx="10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0"/>
          <p:cNvSpPr txBox="1"/>
          <p:nvPr/>
        </p:nvSpPr>
        <p:spPr>
          <a:xfrm>
            <a:off x="6503775" y="2661950"/>
            <a:ext cx="2040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48V BLDC Motor Controller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3375" y="3201650"/>
            <a:ext cx="2877250" cy="154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0"/>
          <p:cNvCxnSpPr>
            <a:endCxn id="140" idx="3"/>
          </p:cNvCxnSpPr>
          <p:nvPr/>
        </p:nvCxnSpPr>
        <p:spPr>
          <a:xfrm flipH="1">
            <a:off x="6010625" y="3956675"/>
            <a:ext cx="21225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0"/>
          <p:cNvCxnSpPr/>
          <p:nvPr/>
        </p:nvCxnSpPr>
        <p:spPr>
          <a:xfrm flipH="1">
            <a:off x="8133125" y="2647700"/>
            <a:ext cx="7500" cy="13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0"/>
          <p:cNvSpPr txBox="1"/>
          <p:nvPr/>
        </p:nvSpPr>
        <p:spPr>
          <a:xfrm>
            <a:off x="3032250" y="4803425"/>
            <a:ext cx="31032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phase BLDC motor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2828525" y="1762350"/>
            <a:ext cx="9210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Variable DC voltage</a:t>
            </a:r>
            <a:endParaRPr sz="1000"/>
          </a:p>
        </p:txBody>
      </p:sp>
      <p:sp>
        <p:nvSpPr>
          <p:cNvPr id="145" name="Google Shape;145;p20"/>
          <p:cNvSpPr txBox="1"/>
          <p:nvPr/>
        </p:nvSpPr>
        <p:spPr>
          <a:xfrm>
            <a:off x="5573925" y="1912875"/>
            <a:ext cx="977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PWM out</a:t>
            </a:r>
            <a:endParaRPr sz="1100"/>
          </a:p>
        </p:txBody>
      </p:sp>
      <p:cxnSp>
        <p:nvCxnSpPr>
          <p:cNvPr id="146" name="Google Shape;146;p20"/>
          <p:cNvCxnSpPr/>
          <p:nvPr/>
        </p:nvCxnSpPr>
        <p:spPr>
          <a:xfrm>
            <a:off x="7519125" y="1327875"/>
            <a:ext cx="96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/>
          <p:nvPr/>
        </p:nvCxnSpPr>
        <p:spPr>
          <a:xfrm rot="10800000">
            <a:off x="1804750" y="1296425"/>
            <a:ext cx="56967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ctrTitle"/>
          </p:nvPr>
        </p:nvSpPr>
        <p:spPr>
          <a:xfrm>
            <a:off x="883050" y="-78925"/>
            <a:ext cx="73779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</a:pPr>
            <a:r>
              <a:rPr lang="en-GB" sz="3000"/>
              <a:t>Design and Engineering Details</a:t>
            </a:r>
            <a:endParaRPr/>
          </a:p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285450" y="733000"/>
            <a:ext cx="85731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-"/>
            </a:pPr>
            <a:r>
              <a:rPr lang="en-GB" sz="2400"/>
              <a:t>4</a:t>
            </a:r>
            <a:r>
              <a:rPr lang="en-GB" sz="2400"/>
              <a:t>.2: Steering Control Verification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Stepper motor for steering control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Motor with small gear and 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Steering shaft with large 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       </a:t>
            </a:r>
            <a:r>
              <a:rPr lang="en-GB" sz="2400"/>
              <a:t>g</a:t>
            </a:r>
            <a:r>
              <a:rPr lang="en-GB" sz="2400"/>
              <a:t>ear. </a:t>
            </a:r>
            <a:endParaRPr sz="2400"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  	</a:t>
            </a:r>
            <a:endParaRPr sz="2400"/>
          </a:p>
          <a:p>
            <a: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        </a:t>
            </a:r>
            <a:endParaRPr sz="2400"/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 	</a:t>
            </a:r>
            <a:endParaRPr sz="2400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150" y="2414750"/>
            <a:ext cx="4580174" cy="257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